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0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646"/>
    <a:srgbClr val="89438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D2D84-E7DA-5639-BF82-C16D9FF4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CA6B69-9CB3-E35B-E544-B12A4F211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2C9C4-B565-E9DC-BC1F-EB242A3C3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F84B-EBA9-A8D2-71BF-5E16FC1F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AEBEC-150F-C4DF-56E5-A35ED0BE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54A9-3CB7-A7F9-0853-8E1C436D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62A391-BBD8-2EBF-D5D4-81247C3E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CCDA7-CE7B-8AAD-6AEB-C599C3A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52B4B-C24E-B566-6073-EE7CD3871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C0A82-2C76-4A60-0124-782F26B6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5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75C-54FB-D51D-36BF-30D00BDD0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2A7266-582A-0035-2E12-98A8EC9F8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78A6-F471-7AFB-CE7A-682E84E3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65C3D-6175-CD28-5933-8BC7F10E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BA583-3AD0-DCF4-09CC-A7120659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287F-5D18-8C84-0E28-9901AEB2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FF6D9-150B-3519-C477-7E3AC107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959DF-BDA4-9150-A522-A96036BD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F1FB0-7E75-401A-6034-DD59001A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73881-A30C-6454-13F5-5FAA30D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4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7DF2-9DC9-B05A-3756-7596FEE6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53CEE-C61D-CB13-DC2D-217DDFB89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744CA3-ED11-7591-71B7-98B7CE42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1B31F-70B0-A21B-BE9B-E263DACC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E74EC-496E-3CC3-F4E4-4D8F5574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0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C43C9-6BD3-45D2-754D-783A8837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55151-B71E-DB5D-9A2C-834E06D6D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3C784-B3B4-A0E3-3D4F-10B39B5DE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8BA33-FCAB-A342-CF28-4ACC24F4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2E16E0-E7D9-83FF-14B2-4DEF0B61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A1B76-A261-F7FC-8F94-916CD10F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8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26BCF-697D-427F-0ADE-892050E2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13363-A4C7-906F-5B32-FFCF91A1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DB403-4A32-4C8C-227F-60B4333A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51B974-B8A7-DB2A-03F8-DDE4D3C28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3142D2-79ED-F86D-CA37-1AE65FF86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D4D4A8-FAFB-A61B-53F7-3772B95B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F5AAE0-28D1-BB6F-E3A1-B28AC895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B549A3-BBF4-ECDB-FC14-E2C8485A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8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3B75-F566-F9AF-6B9F-85A1D1C6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42E4-2423-41D8-14E8-7B42BE7A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21658F-AEF5-5B74-68E2-403ABEB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14C7A-0B20-1E64-43E5-0A21BC4A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8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0C5EE7-740E-53F5-E471-7F792494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C8E5F4-8CF9-B994-2E0D-8F39AF4A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96C4D-81A0-819B-8193-73EAF6B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6E303-D861-22C8-7908-82C14F60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FA4FD-A503-13B2-1DC7-3FE89DEC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F3A2E-9321-DDAE-CE83-45A930A50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A9FE9-74FA-6EE4-99F5-73878DA4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34366-11EE-7F2F-D7C7-412041AF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C418B-EE38-81D5-3B3C-63BC2200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8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0D2D8-4ACB-C170-0237-AE8F336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9ABE07-117D-CD14-9719-043815F45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1300E9-BCD2-4D28-670C-06C8B245A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1296A-11F8-79C0-1CAE-5AC86B5F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6591E-C657-A3AC-C224-0231FD0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A7E2A-FA5E-3598-3982-2527EF26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8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FA6E57-7979-456E-D16E-A7F2CD61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D4D48-D245-0728-BF31-FBA5645E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68EA9-F3B8-1085-94DB-34CE86B30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D55AE-B9A7-1CE0-7C2F-67181BBC5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A571B-FEDD-BF12-FA6B-70ED2096A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6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BB7F7-BAA2-D8E9-ABAC-AE37244D23D6}"/>
              </a:ext>
            </a:extLst>
          </p:cNvPr>
          <p:cNvSpPr txBox="1"/>
          <p:nvPr/>
        </p:nvSpPr>
        <p:spPr>
          <a:xfrm>
            <a:off x="3686526" y="3136612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2DGP 1</a:t>
            </a:r>
            <a:r>
              <a:rPr lang="ko-KR" altLang="en-US" sz="3200" b="1"/>
              <a:t>차 프로젝트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85FA9-8CEE-56C7-AC48-C5EB4E7128F0}"/>
              </a:ext>
            </a:extLst>
          </p:cNvPr>
          <p:cNvSpPr txBox="1"/>
          <p:nvPr/>
        </p:nvSpPr>
        <p:spPr>
          <a:xfrm>
            <a:off x="7360769" y="379050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2021158039 </a:t>
            </a:r>
            <a:r>
              <a:rPr lang="ko-KR" altLang="en-US"/>
              <a:t>최한샘</a:t>
            </a:r>
          </a:p>
        </p:txBody>
      </p:sp>
    </p:spTree>
    <p:extLst>
      <p:ext uri="{BB962C8B-B14F-4D97-AF65-F5344CB8AC3E}">
        <p14:creationId xmlns:p14="http://schemas.microsoft.com/office/powerpoint/2010/main" val="398869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AC784-87C2-C79D-7830-021E2858B504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976F3-F448-C2D9-AB2C-F2108D91B7E1}"/>
              </a:ext>
            </a:extLst>
          </p:cNvPr>
          <p:cNvSpPr txBox="1"/>
          <p:nvPr/>
        </p:nvSpPr>
        <p:spPr>
          <a:xfrm>
            <a:off x="1104182" y="1323958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장르 </a:t>
            </a:r>
            <a:r>
              <a:rPr lang="en-US" altLang="ko-KR" b="1"/>
              <a:t>: </a:t>
            </a:r>
            <a:r>
              <a:rPr lang="ko-KR" altLang="en-US" b="1"/>
              <a:t>로그라이트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5AF34-FF3D-8D4C-8311-8B6723F1F575}"/>
              </a:ext>
            </a:extLst>
          </p:cNvPr>
          <p:cNvSpPr txBox="1"/>
          <p:nvPr/>
        </p:nvSpPr>
        <p:spPr>
          <a:xfrm>
            <a:off x="1104182" y="291772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주제 </a:t>
            </a:r>
            <a:r>
              <a:rPr lang="en-US" altLang="ko-KR" b="1"/>
              <a:t>: </a:t>
            </a:r>
            <a:r>
              <a:rPr lang="ko-KR" altLang="en-US" b="1"/>
              <a:t>던전</a:t>
            </a:r>
            <a:r>
              <a:rPr lang="en-US" altLang="ko-KR" b="1"/>
              <a:t>, </a:t>
            </a:r>
            <a:r>
              <a:rPr lang="ko-KR" altLang="en-US" b="1"/>
              <a:t>패링</a:t>
            </a:r>
            <a:endParaRPr lang="en-US" altLang="ko-KR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8EA1D-07C9-C4AD-B2CA-A7482AC95658}"/>
              </a:ext>
            </a:extLst>
          </p:cNvPr>
          <p:cNvSpPr txBox="1"/>
          <p:nvPr/>
        </p:nvSpPr>
        <p:spPr>
          <a:xfrm>
            <a:off x="1104182" y="4711986"/>
            <a:ext cx="952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주 시스템 </a:t>
            </a:r>
            <a:r>
              <a:rPr lang="en-US" altLang="ko-KR" b="1"/>
              <a:t>: </a:t>
            </a:r>
            <a:r>
              <a:rPr lang="ko-KR" altLang="en-US" b="1"/>
              <a:t>적의 공격에 알맞은 타이밍으로 반격하는 형식으로 스테이지를 깨나갈 수 있다</a:t>
            </a:r>
            <a:r>
              <a:rPr lang="en-US" altLang="ko-KR" b="1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338E9-BD67-F52A-A800-3DA674F7AF36}"/>
              </a:ext>
            </a:extLst>
          </p:cNvPr>
          <p:cNvSpPr txBox="1"/>
          <p:nvPr/>
        </p:nvSpPr>
        <p:spPr>
          <a:xfrm>
            <a:off x="1043835" y="5969900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서브 시스템 </a:t>
            </a:r>
            <a:r>
              <a:rPr lang="en-US" altLang="ko-KR" b="1"/>
              <a:t>: </a:t>
            </a:r>
            <a:r>
              <a:rPr lang="ko-KR" altLang="en-US" b="1"/>
              <a:t>방패</a:t>
            </a:r>
            <a:r>
              <a:rPr lang="en-US" altLang="ko-KR" b="1"/>
              <a:t>(</a:t>
            </a:r>
            <a:r>
              <a:rPr lang="ko-KR" altLang="en-US" b="1"/>
              <a:t>에 따른 특수효과</a:t>
            </a:r>
            <a:r>
              <a:rPr lang="en-US" altLang="ko-KR" b="1"/>
              <a:t>), </a:t>
            </a:r>
            <a:r>
              <a:rPr lang="ko-KR" altLang="en-US" b="1"/>
              <a:t>강화</a:t>
            </a:r>
            <a:r>
              <a:rPr lang="en-US" altLang="ko-KR" b="1"/>
              <a:t>, </a:t>
            </a:r>
            <a:r>
              <a:rPr lang="ko-KR" altLang="en-US" b="1"/>
              <a:t>특수 </a:t>
            </a:r>
            <a:r>
              <a:rPr lang="en-US" altLang="ko-KR" b="1"/>
              <a:t>NPC</a:t>
            </a:r>
          </a:p>
        </p:txBody>
      </p:sp>
      <p:pic>
        <p:nvPicPr>
          <p:cNvPr id="10" name="그림 9" descr="실내, 장식, 여러개이(가) 표시된 사진&#10;&#10;자동 생성된 설명">
            <a:extLst>
              <a:ext uri="{FF2B5EF4-FFF2-40B4-BE49-F238E27FC236}">
                <a16:creationId xmlns:a16="http://schemas.microsoft.com/office/drawing/2014/main" id="{7930C7A6-2E77-3883-0CA7-D4D81441B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13" y="818954"/>
            <a:ext cx="3395004" cy="1379340"/>
          </a:xfrm>
          <a:prstGeom prst="rect">
            <a:avLst/>
          </a:prstGeom>
        </p:spPr>
      </p:pic>
      <p:pic>
        <p:nvPicPr>
          <p:cNvPr id="12" name="그림 11" descr="텍스트, 무대, 헬멧, 수영이(가) 표시된 사진&#10;&#10;자동 생성된 설명">
            <a:extLst>
              <a:ext uri="{FF2B5EF4-FFF2-40B4-BE49-F238E27FC236}">
                <a16:creationId xmlns:a16="http://schemas.microsoft.com/office/drawing/2014/main" id="{7C7160E8-CEFE-EE31-CD2C-50A1D552F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17" y="597459"/>
            <a:ext cx="2429774" cy="1822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38AF77-4DFC-8EAB-BAA5-ABB522D6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13" y="2532318"/>
            <a:ext cx="1991072" cy="1897657"/>
          </a:xfrm>
          <a:prstGeom prst="rect">
            <a:avLst/>
          </a:prstGeom>
        </p:spPr>
      </p:pic>
      <p:pic>
        <p:nvPicPr>
          <p:cNvPr id="14" name="그림 13" descr="무척추동물, 연체동물이(가) 표시된 사진&#10;&#10;자동 생성된 설명">
            <a:extLst>
              <a:ext uri="{FF2B5EF4-FFF2-40B4-BE49-F238E27FC236}">
                <a16:creationId xmlns:a16="http://schemas.microsoft.com/office/drawing/2014/main" id="{5C9960C2-5587-0095-A9C8-BC478904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1" y="2097019"/>
            <a:ext cx="2685359" cy="2663961"/>
          </a:xfrm>
          <a:prstGeom prst="rect">
            <a:avLst/>
          </a:prstGeom>
        </p:spPr>
      </p:pic>
      <p:pic>
        <p:nvPicPr>
          <p:cNvPr id="18" name="그림 17" descr="실외이(가) 표시된 사진&#10;&#10;자동 생성된 설명">
            <a:extLst>
              <a:ext uri="{FF2B5EF4-FFF2-40B4-BE49-F238E27FC236}">
                <a16:creationId xmlns:a16="http://schemas.microsoft.com/office/drawing/2014/main" id="{12769382-35E8-AAFB-0CA4-1FE71A1B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5" y="2588399"/>
            <a:ext cx="3273912" cy="1841576"/>
          </a:xfrm>
          <a:prstGeom prst="rect">
            <a:avLst/>
          </a:prstGeom>
        </p:spPr>
      </p:pic>
      <p:pic>
        <p:nvPicPr>
          <p:cNvPr id="20" name="그림 19" descr="실내, 사람이(가) 표시된 사진&#10;&#10;자동 생성된 설명">
            <a:extLst>
              <a:ext uri="{FF2B5EF4-FFF2-40B4-BE49-F238E27FC236}">
                <a16:creationId xmlns:a16="http://schemas.microsoft.com/office/drawing/2014/main" id="{18A5F8B5-7721-20A2-97F6-82E6BC1BE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5" y="5243723"/>
            <a:ext cx="2004474" cy="1478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4AF98-DBB1-2EE6-832F-3A74CF7FBB0B}"/>
              </a:ext>
            </a:extLst>
          </p:cNvPr>
          <p:cNvSpPr txBox="1"/>
          <p:nvPr/>
        </p:nvSpPr>
        <p:spPr>
          <a:xfrm>
            <a:off x="5591571" y="6260540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치유</a:t>
            </a:r>
            <a:r>
              <a:rPr lang="en-US" altLang="ko-KR" sz="1200"/>
              <a:t>, </a:t>
            </a:r>
            <a:r>
              <a:rPr lang="ko-KR" altLang="en-US" sz="1200"/>
              <a:t>상점 등</a:t>
            </a:r>
          </a:p>
        </p:txBody>
      </p:sp>
    </p:spTree>
    <p:extLst>
      <p:ext uri="{BB962C8B-B14F-4D97-AF65-F5344CB8AC3E}">
        <p14:creationId xmlns:p14="http://schemas.microsoft.com/office/powerpoint/2010/main" val="306455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8CC6CD55-050D-642A-090B-8321EB94F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15263"/>
              </p:ext>
            </p:extLst>
          </p:nvPr>
        </p:nvGraphicFramePr>
        <p:xfrm>
          <a:off x="467190" y="507354"/>
          <a:ext cx="11188824" cy="615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608">
                  <a:extLst>
                    <a:ext uri="{9D8B030D-6E8A-4147-A177-3AD203B41FA5}">
                      <a16:colId xmlns:a16="http://schemas.microsoft.com/office/drawing/2014/main" val="2525079106"/>
                    </a:ext>
                  </a:extLst>
                </a:gridCol>
                <a:gridCol w="3729608">
                  <a:extLst>
                    <a:ext uri="{9D8B030D-6E8A-4147-A177-3AD203B41FA5}">
                      <a16:colId xmlns:a16="http://schemas.microsoft.com/office/drawing/2014/main" val="48772550"/>
                    </a:ext>
                  </a:extLst>
                </a:gridCol>
                <a:gridCol w="3729608">
                  <a:extLst>
                    <a:ext uri="{9D8B030D-6E8A-4147-A177-3AD203B41FA5}">
                      <a16:colId xmlns:a16="http://schemas.microsoft.com/office/drawing/2014/main" val="3447749962"/>
                    </a:ext>
                  </a:extLst>
                </a:gridCol>
              </a:tblGrid>
              <a:tr h="675195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/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/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11713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캐릭터 컨트롤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상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하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좌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우의 단순 움직임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상호작용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키보드 입력시 반격 자세 취하기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반격 자세에서 피격시 반격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093979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캐릭터 기술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Z</a:t>
                      </a:r>
                      <a:r>
                        <a:rPr lang="ko-KR" altLang="en-US" sz="1000"/>
                        <a:t>키 입력 시 앞으로 짧은 대쉬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방패로 밀치기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특정 방패 착용시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대쉬에 특수효과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반격 성공 시 추가입력으로 추가공격 가능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반격 후 추가 공격 가능</a:t>
                      </a:r>
                      <a:endParaRPr lang="en-US" altLang="ko-KR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13813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맵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대지</a:t>
                      </a:r>
                      <a:r>
                        <a:rPr lang="en-US" altLang="ko-KR" sz="1000"/>
                        <a:t>-&gt;</a:t>
                      </a:r>
                      <a:r>
                        <a:rPr lang="ko-KR" altLang="en-US" sz="1000"/>
                        <a:t>용암지대</a:t>
                      </a:r>
                      <a:r>
                        <a:rPr lang="en-US" altLang="ko-KR" sz="1000"/>
                        <a:t>-&gt;</a:t>
                      </a:r>
                      <a:r>
                        <a:rPr lang="ko-KR" altLang="en-US" sz="1000"/>
                        <a:t>마왕으로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두 개의 층으로 이루어져있으며 </a:t>
                      </a: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층에는 보스가 있다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r>
                        <a:rPr lang="ko-KR" altLang="en-US" sz="1000"/>
                        <a:t>특수 </a:t>
                      </a:r>
                      <a:r>
                        <a:rPr lang="en-US" altLang="ko-KR" sz="1000"/>
                        <a:t>NPC </a:t>
                      </a:r>
                      <a:r>
                        <a:rPr lang="ko-KR" altLang="en-US" sz="1000"/>
                        <a:t>추가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9378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적 </a:t>
                      </a:r>
                      <a:r>
                        <a:rPr lang="en-US" altLang="ko-KR" sz="1600" b="1"/>
                        <a:t>AI</a:t>
                      </a:r>
                      <a:endParaRPr lang="ko-KR" altLang="en-US" sz="1600" b="1"/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적 종류에 따라 </a:t>
                      </a: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가 다름</a:t>
                      </a:r>
                      <a:endParaRPr lang="en-US" altLang="ko-KR" sz="100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플레이어에게 다가오며 근접공격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상시 인식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플레이어가 사정거리에 들어오면 원거리공격</a:t>
                      </a:r>
                      <a:endParaRPr lang="en-US" altLang="ko-KR" sz="100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플레이어가 접근하면 도망침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보스의 패턴 추가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적의 상태 추가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은신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공중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지하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적의 속성 추가</a:t>
                      </a:r>
                      <a:endParaRPr lang="en-US" altLang="ko-KR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5865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난이도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스테이지가 진행될수록 난이도 증가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쉬운난이도로 </a:t>
                      </a: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회차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스토리모드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하드코어모드 추가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적 체력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공격력 상승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보스 변화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454633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게임기능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피격시 체력 감소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특수 스테이지에 </a:t>
                      </a:r>
                      <a:r>
                        <a:rPr lang="en-US" altLang="ko-KR" sz="1000"/>
                        <a:t>NPC(</a:t>
                      </a:r>
                      <a:r>
                        <a:rPr lang="ko-KR" altLang="en-US" sz="1000"/>
                        <a:t>상점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강화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대쉬 대기시간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튜토리얼 제공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스테이지 클리어 후 다음 층으로 이동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보스 클리어 후 보스 상자 드롭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76206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사운드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반격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대쉬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적군공격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클리어 소리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각종 투사체 소리 등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48368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걷기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대쉬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반격 기본 </a:t>
                      </a: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종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플레이어 사망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클리어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스테이지 이동 등 세부 움직임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945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43D045-4ADB-65F3-80A0-CE0240738E13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40750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67C74-73E2-0CC5-0A15-24008234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1" y="1523205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FFD68-BD39-34A9-86B1-958F3F78CE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91" y="1523205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EF9390-692D-26B8-00A3-387364E0D6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1" y="2321918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943883-344D-0C73-E79B-640A4BF7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91" y="2321918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5360D2-9626-A6E5-3C98-FDB33D22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31" y="1523205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8688FF-2632-0035-8879-55755BAC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71" y="1523205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A7700C-BC30-49BE-CA6E-96EFDD78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31" y="2321918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12BFED-FE92-F8DF-4C97-D90EF234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71" y="2321918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D6821-0E56-590E-EF23-CD16BE26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1" y="3120631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2DA0-8078-FB80-AE7B-7635EB9F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91" y="3120631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86FBF1-1794-972E-F9AA-AC9F6DB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1" y="3919344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A0FA2-D75A-0370-EF6C-393B1F7DE9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91" y="3919344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E4CE1-B361-7367-1D7C-45D3599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31" y="3120631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6FCEE4-ACD8-4F0F-0E88-6AD2ACAA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71" y="3120631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B8799E-300A-FE36-A2FD-EFFBDC7D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31" y="3919344"/>
            <a:ext cx="972740" cy="972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4A9F41-517E-7DD0-EE5D-E04B0074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71" y="3919344"/>
            <a:ext cx="972740" cy="972740"/>
          </a:xfrm>
          <a:prstGeom prst="rect">
            <a:avLst/>
          </a:prstGeom>
        </p:spPr>
      </p:pic>
      <p:pic>
        <p:nvPicPr>
          <p:cNvPr id="42" name="그림 41" descr="텍스트, 다채로운, 클립아트이(가) 표시된 사진&#10;&#10;자동 생성된 설명">
            <a:extLst>
              <a:ext uri="{FF2B5EF4-FFF2-40B4-BE49-F238E27FC236}">
                <a16:creationId xmlns:a16="http://schemas.microsoft.com/office/drawing/2014/main" id="{CB6AB6F0-B7AE-12DF-CBC6-B130A558C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7" y="1523205"/>
            <a:ext cx="972739" cy="972739"/>
          </a:xfrm>
          <a:prstGeom prst="rect">
            <a:avLst/>
          </a:prstGeom>
        </p:spPr>
      </p:pic>
      <p:pic>
        <p:nvPicPr>
          <p:cNvPr id="50" name="그림 49" descr="바둑판식이(가) 표시된 사진&#10;&#10;자동 생성된 설명">
            <a:extLst>
              <a:ext uri="{FF2B5EF4-FFF2-40B4-BE49-F238E27FC236}">
                <a16:creationId xmlns:a16="http://schemas.microsoft.com/office/drawing/2014/main" id="{423040B3-3C1B-13D8-5027-05277D03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8" y="1523206"/>
            <a:ext cx="972739" cy="972739"/>
          </a:xfrm>
          <a:prstGeom prst="rect">
            <a:avLst/>
          </a:prstGeom>
        </p:spPr>
      </p:pic>
      <p:pic>
        <p:nvPicPr>
          <p:cNvPr id="52" name="그림 51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3E77098E-BD9C-25A7-4A59-8C9669B9D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7" y="2314476"/>
            <a:ext cx="972739" cy="972739"/>
          </a:xfrm>
          <a:prstGeom prst="rect">
            <a:avLst/>
          </a:prstGeom>
        </p:spPr>
      </p:pic>
      <p:pic>
        <p:nvPicPr>
          <p:cNvPr id="53" name="그림 52" descr="바둑판식이(가) 표시된 사진&#10;&#10;자동 생성된 설명">
            <a:extLst>
              <a:ext uri="{FF2B5EF4-FFF2-40B4-BE49-F238E27FC236}">
                <a16:creationId xmlns:a16="http://schemas.microsoft.com/office/drawing/2014/main" id="{1E671A4D-D195-FD25-F107-2671F30C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9" y="1523205"/>
            <a:ext cx="972739" cy="972739"/>
          </a:xfrm>
          <a:prstGeom prst="rect">
            <a:avLst/>
          </a:prstGeom>
        </p:spPr>
      </p:pic>
      <p:pic>
        <p:nvPicPr>
          <p:cNvPr id="54" name="그림 53" descr="바둑판식이(가) 표시된 사진&#10;&#10;자동 생성된 설명">
            <a:extLst>
              <a:ext uri="{FF2B5EF4-FFF2-40B4-BE49-F238E27FC236}">
                <a16:creationId xmlns:a16="http://schemas.microsoft.com/office/drawing/2014/main" id="{99181865-5D7A-6400-53ED-C5E8E864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6" y="1523205"/>
            <a:ext cx="972739" cy="972739"/>
          </a:xfrm>
          <a:prstGeom prst="rect">
            <a:avLst/>
          </a:prstGeom>
        </p:spPr>
      </p:pic>
      <p:pic>
        <p:nvPicPr>
          <p:cNvPr id="55" name="그림 54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96EE8274-FDD7-6EA1-2F19-E361F34D4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" y="2321920"/>
            <a:ext cx="972739" cy="972739"/>
          </a:xfrm>
          <a:prstGeom prst="rect">
            <a:avLst/>
          </a:prstGeom>
        </p:spPr>
      </p:pic>
      <p:pic>
        <p:nvPicPr>
          <p:cNvPr id="56" name="그림 55" descr="텍스트, 다채로운, 클립아트이(가) 표시된 사진&#10;&#10;자동 생성된 설명">
            <a:extLst>
              <a:ext uri="{FF2B5EF4-FFF2-40B4-BE49-F238E27FC236}">
                <a16:creationId xmlns:a16="http://schemas.microsoft.com/office/drawing/2014/main" id="{2CAD7DF2-C1B0-CBCB-9C1D-BA58490F6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7" y="3120633"/>
            <a:ext cx="972739" cy="972739"/>
          </a:xfrm>
          <a:prstGeom prst="rect">
            <a:avLst/>
          </a:prstGeom>
        </p:spPr>
      </p:pic>
      <p:pic>
        <p:nvPicPr>
          <p:cNvPr id="57" name="그림 56" descr="바둑판식이(가) 표시된 사진&#10;&#10;자동 생성된 설명">
            <a:extLst>
              <a:ext uri="{FF2B5EF4-FFF2-40B4-BE49-F238E27FC236}">
                <a16:creationId xmlns:a16="http://schemas.microsoft.com/office/drawing/2014/main" id="{4A90332B-21A1-9274-B4D3-4264E2DD3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7" y="2321919"/>
            <a:ext cx="972739" cy="972739"/>
          </a:xfrm>
          <a:prstGeom prst="rect">
            <a:avLst/>
          </a:prstGeom>
        </p:spPr>
      </p:pic>
      <p:pic>
        <p:nvPicPr>
          <p:cNvPr id="58" name="그림 57" descr="바둑판식이(가) 표시된 사진&#10;&#10;자동 생성된 설명">
            <a:extLst>
              <a:ext uri="{FF2B5EF4-FFF2-40B4-BE49-F238E27FC236}">
                <a16:creationId xmlns:a16="http://schemas.microsoft.com/office/drawing/2014/main" id="{7D1B4334-E973-B1DF-368F-A74C6670F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7" y="2314476"/>
            <a:ext cx="972739" cy="972739"/>
          </a:xfrm>
          <a:prstGeom prst="rect">
            <a:avLst/>
          </a:prstGeom>
        </p:spPr>
      </p:pic>
      <p:pic>
        <p:nvPicPr>
          <p:cNvPr id="59" name="그림 58" descr="바둑판식이(가) 표시된 사진&#10;&#10;자동 생성된 설명">
            <a:extLst>
              <a:ext uri="{FF2B5EF4-FFF2-40B4-BE49-F238E27FC236}">
                <a16:creationId xmlns:a16="http://schemas.microsoft.com/office/drawing/2014/main" id="{327B32D2-A9BA-8A54-DBE1-4B9314EB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6" y="3113189"/>
            <a:ext cx="972739" cy="972739"/>
          </a:xfrm>
          <a:prstGeom prst="rect">
            <a:avLst/>
          </a:prstGeom>
        </p:spPr>
      </p:pic>
      <p:pic>
        <p:nvPicPr>
          <p:cNvPr id="60" name="그림 59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0A787B87-FAB8-D524-965D-B070C4F4B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7" y="3893946"/>
            <a:ext cx="972739" cy="972739"/>
          </a:xfrm>
          <a:prstGeom prst="rect">
            <a:avLst/>
          </a:prstGeom>
        </p:spPr>
      </p:pic>
      <p:pic>
        <p:nvPicPr>
          <p:cNvPr id="61" name="그림 60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BC73B2D6-2862-35FA-8D20-924FB4A45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6" y="3886503"/>
            <a:ext cx="972739" cy="972739"/>
          </a:xfrm>
          <a:prstGeom prst="rect">
            <a:avLst/>
          </a:prstGeom>
        </p:spPr>
      </p:pic>
      <p:pic>
        <p:nvPicPr>
          <p:cNvPr id="62" name="그림 61" descr="바둑판식이(가) 표시된 사진&#10;&#10;자동 생성된 설명">
            <a:extLst>
              <a:ext uri="{FF2B5EF4-FFF2-40B4-BE49-F238E27FC236}">
                <a16:creationId xmlns:a16="http://schemas.microsoft.com/office/drawing/2014/main" id="{A0968DA9-E5DF-3A95-43FF-2BEA84E7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" y="3115376"/>
            <a:ext cx="972739" cy="972739"/>
          </a:xfrm>
          <a:prstGeom prst="rect">
            <a:avLst/>
          </a:prstGeom>
        </p:spPr>
      </p:pic>
      <p:pic>
        <p:nvPicPr>
          <p:cNvPr id="63" name="그림 62" descr="바둑판식이(가) 표시된 사진&#10;&#10;자동 생성된 설명">
            <a:extLst>
              <a:ext uri="{FF2B5EF4-FFF2-40B4-BE49-F238E27FC236}">
                <a16:creationId xmlns:a16="http://schemas.microsoft.com/office/drawing/2014/main" id="{0DEB8FF7-973E-7C06-52D5-D4BCB1921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102676"/>
            <a:ext cx="972739" cy="972739"/>
          </a:xfrm>
          <a:prstGeom prst="rect">
            <a:avLst/>
          </a:prstGeom>
        </p:spPr>
      </p:pic>
      <p:pic>
        <p:nvPicPr>
          <p:cNvPr id="64" name="그림 63" descr="바둑판식이(가) 표시된 사진&#10;&#10;자동 생성된 설명">
            <a:extLst>
              <a:ext uri="{FF2B5EF4-FFF2-40B4-BE49-F238E27FC236}">
                <a16:creationId xmlns:a16="http://schemas.microsoft.com/office/drawing/2014/main" id="{A5697466-0229-06D7-87F5-6F9CE039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5" y="3891759"/>
            <a:ext cx="972739" cy="972739"/>
          </a:xfrm>
          <a:prstGeom prst="rect">
            <a:avLst/>
          </a:prstGeom>
        </p:spPr>
      </p:pic>
      <p:pic>
        <p:nvPicPr>
          <p:cNvPr id="65" name="그림 64" descr="바둑판식이(가) 표시된 사진&#10;&#10;자동 생성된 설명">
            <a:extLst>
              <a:ext uri="{FF2B5EF4-FFF2-40B4-BE49-F238E27FC236}">
                <a16:creationId xmlns:a16="http://schemas.microsoft.com/office/drawing/2014/main" id="{8AACE970-188A-C535-0E25-33D03DF35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3" y="3893946"/>
            <a:ext cx="972739" cy="97273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5ECD4C6-D5D0-54ED-8C13-1421B958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27" y="2384411"/>
            <a:ext cx="1172857" cy="117285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6D4CC34-685A-5C51-7261-9C4AEC040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50" y="2336806"/>
            <a:ext cx="1193378" cy="1193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41C8C-389A-5EA3-AC3E-B6B0EE573C79}"/>
              </a:ext>
            </a:extLst>
          </p:cNvPr>
          <p:cNvSpPr txBox="1"/>
          <p:nvPr/>
        </p:nvSpPr>
        <p:spPr>
          <a:xfrm>
            <a:off x="10356875" y="21496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맵 예시</a:t>
            </a:r>
          </a:p>
        </p:txBody>
      </p:sp>
      <p:pic>
        <p:nvPicPr>
          <p:cNvPr id="21" name="그림 20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6B912E9B-E874-9A47-AD29-75F5FA46D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50" y="1537998"/>
            <a:ext cx="967920" cy="967920"/>
          </a:xfrm>
          <a:prstGeom prst="rect">
            <a:avLst/>
          </a:prstGeom>
        </p:spPr>
      </p:pic>
      <p:pic>
        <p:nvPicPr>
          <p:cNvPr id="25" name="그림 24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8F748B32-EFE9-7FA8-B21C-EED7A7873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04" y="1523205"/>
            <a:ext cx="967920" cy="967920"/>
          </a:xfrm>
          <a:prstGeom prst="rect">
            <a:avLst/>
          </a:prstGeom>
        </p:spPr>
      </p:pic>
      <p:pic>
        <p:nvPicPr>
          <p:cNvPr id="38" name="그림 37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FE5BEB27-CF2E-F7FB-5B8E-B2D7CE993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84" y="1529316"/>
            <a:ext cx="967920" cy="967920"/>
          </a:xfrm>
          <a:prstGeom prst="rect">
            <a:avLst/>
          </a:prstGeom>
        </p:spPr>
      </p:pic>
      <p:pic>
        <p:nvPicPr>
          <p:cNvPr id="39" name="그림 38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1BCC765C-B9FA-626E-82DF-EFA028489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64" y="1537998"/>
            <a:ext cx="967920" cy="967920"/>
          </a:xfrm>
          <a:prstGeom prst="rect">
            <a:avLst/>
          </a:prstGeom>
        </p:spPr>
      </p:pic>
      <p:pic>
        <p:nvPicPr>
          <p:cNvPr id="40" name="그림 39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34BDB6DD-4C84-BE24-A277-C7C6E14A5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50" y="2321257"/>
            <a:ext cx="967920" cy="967920"/>
          </a:xfrm>
          <a:prstGeom prst="rect">
            <a:avLst/>
          </a:prstGeom>
        </p:spPr>
      </p:pic>
      <p:pic>
        <p:nvPicPr>
          <p:cNvPr id="44" name="그림 43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11229B24-A557-796A-869F-DEA6B128A8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04" y="2306464"/>
            <a:ext cx="967920" cy="967920"/>
          </a:xfrm>
          <a:prstGeom prst="rect">
            <a:avLst/>
          </a:prstGeom>
        </p:spPr>
      </p:pic>
      <p:pic>
        <p:nvPicPr>
          <p:cNvPr id="45" name="그림 44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3596ED60-3667-5585-F9B9-38C8DF645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84" y="2312575"/>
            <a:ext cx="967920" cy="967920"/>
          </a:xfrm>
          <a:prstGeom prst="rect">
            <a:avLst/>
          </a:prstGeom>
        </p:spPr>
      </p:pic>
      <p:pic>
        <p:nvPicPr>
          <p:cNvPr id="46" name="그림 45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BD14313B-5CDC-5048-FFB7-607EB7541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64" y="2321257"/>
            <a:ext cx="967920" cy="967920"/>
          </a:xfrm>
          <a:prstGeom prst="rect">
            <a:avLst/>
          </a:prstGeom>
        </p:spPr>
      </p:pic>
      <p:pic>
        <p:nvPicPr>
          <p:cNvPr id="47" name="그림 46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D05A0BE6-8648-3D21-2D9B-95FB5B97B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1" y="3109997"/>
            <a:ext cx="967920" cy="967920"/>
          </a:xfrm>
          <a:prstGeom prst="rect">
            <a:avLst/>
          </a:prstGeom>
        </p:spPr>
      </p:pic>
      <p:pic>
        <p:nvPicPr>
          <p:cNvPr id="48" name="그림 47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63F285C8-3B99-439F-D2DC-7520509D3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85" y="3095204"/>
            <a:ext cx="967920" cy="967920"/>
          </a:xfrm>
          <a:prstGeom prst="rect">
            <a:avLst/>
          </a:prstGeom>
        </p:spPr>
      </p:pic>
      <p:pic>
        <p:nvPicPr>
          <p:cNvPr id="49" name="그림 48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FC368220-536B-9315-4F02-B7DC109B0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65" y="3101315"/>
            <a:ext cx="967920" cy="967920"/>
          </a:xfrm>
          <a:prstGeom prst="rect">
            <a:avLst/>
          </a:prstGeom>
        </p:spPr>
      </p:pic>
      <p:pic>
        <p:nvPicPr>
          <p:cNvPr id="51" name="그림 50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ABF61792-9316-696A-701F-88468CED3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45" y="3109997"/>
            <a:ext cx="967920" cy="967920"/>
          </a:xfrm>
          <a:prstGeom prst="rect">
            <a:avLst/>
          </a:prstGeom>
        </p:spPr>
      </p:pic>
      <p:pic>
        <p:nvPicPr>
          <p:cNvPr id="66" name="그림 65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21FEE5C6-5976-B9AF-86DC-4E7EEB12A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12" y="3901127"/>
            <a:ext cx="967920" cy="967920"/>
          </a:xfrm>
          <a:prstGeom prst="rect">
            <a:avLst/>
          </a:prstGeom>
        </p:spPr>
      </p:pic>
      <p:pic>
        <p:nvPicPr>
          <p:cNvPr id="67" name="그림 66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F69F5327-0DF2-9BDC-08C1-9A9E7CA53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66" y="3886334"/>
            <a:ext cx="967920" cy="967920"/>
          </a:xfrm>
          <a:prstGeom prst="rect">
            <a:avLst/>
          </a:prstGeom>
        </p:spPr>
      </p:pic>
      <p:pic>
        <p:nvPicPr>
          <p:cNvPr id="69" name="그림 68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A8D7463C-D11A-F6D4-6B4D-C2A6F3155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46" y="3892445"/>
            <a:ext cx="967920" cy="967920"/>
          </a:xfrm>
          <a:prstGeom prst="rect">
            <a:avLst/>
          </a:prstGeom>
        </p:spPr>
      </p:pic>
      <p:pic>
        <p:nvPicPr>
          <p:cNvPr id="71" name="그림 70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C049E47A-7782-F362-5187-D62589D0D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26" y="3901127"/>
            <a:ext cx="967920" cy="96792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B9FD27-ED61-979D-E5B8-DECE814A8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57" y="2338164"/>
            <a:ext cx="1193378" cy="11933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E47FE33-7EF2-BEB2-E8A7-3C8EDFC8C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15" y="2676145"/>
            <a:ext cx="1191336" cy="11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A793485-6A0E-B396-FB51-47CEDBB3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82" y="2249051"/>
            <a:ext cx="4003125" cy="1814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23" y="322689"/>
            <a:ext cx="1284628" cy="566747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7DEC0E0-6162-804A-7FE1-F6646317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4641">
            <a:off x="5297421" y="310101"/>
            <a:ext cx="1284628" cy="566747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B397C22-F613-166D-7261-08E33D808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5514">
            <a:off x="6087735" y="1367591"/>
            <a:ext cx="1284628" cy="5667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846568-DE2F-CF9D-252A-651992466037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회피</a:t>
            </a:r>
          </a:p>
        </p:txBody>
      </p:sp>
    </p:spTree>
    <p:extLst>
      <p:ext uri="{BB962C8B-B14F-4D97-AF65-F5344CB8AC3E}">
        <p14:creationId xmlns:p14="http://schemas.microsoft.com/office/powerpoint/2010/main" val="362028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4ABD08B-8DE3-BFE1-0335-27F7FC11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62" y="3937956"/>
            <a:ext cx="2571750" cy="2571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1" y="854316"/>
            <a:ext cx="1284628" cy="566747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6FDC93B-7BA7-3C2A-65C2-2349C1CB6208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반격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6C81807-12BF-A49E-4629-3B33FBDFA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10" y="655096"/>
            <a:ext cx="1902593" cy="19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4ABD08B-8DE3-BFE1-0335-27F7FC11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62" y="3937956"/>
            <a:ext cx="2571750" cy="2571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1" y="854316"/>
            <a:ext cx="1284628" cy="566747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6FDC93B-7BA7-3C2A-65C2-2349C1CB6208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반격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6C81807-12BF-A49E-4629-3B33FBDFA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10" y="655096"/>
            <a:ext cx="1902593" cy="19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FA1CF-65E6-6373-D3DF-787B8C60DD00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10CFB35-42A4-DACE-494E-B820C3D01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563224"/>
              </p:ext>
            </p:extLst>
          </p:nvPr>
        </p:nvGraphicFramePr>
        <p:xfrm>
          <a:off x="1586912" y="593620"/>
          <a:ext cx="9429021" cy="595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10">
                  <a:extLst>
                    <a:ext uri="{9D8B030D-6E8A-4147-A177-3AD203B41FA5}">
                      <a16:colId xmlns:a16="http://schemas.microsoft.com/office/drawing/2014/main" val="1482534523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214088600"/>
                    </a:ext>
                  </a:extLst>
                </a:gridCol>
                <a:gridCol w="5969481">
                  <a:extLst>
                    <a:ext uri="{9D8B030D-6E8A-4147-A177-3AD203B41FA5}">
                      <a16:colId xmlns:a16="http://schemas.microsoft.com/office/drawing/2014/main" val="3173253508"/>
                    </a:ext>
                  </a:extLst>
                </a:gridCol>
              </a:tblGrid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수집과 움직임 설정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리소스 수집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플레이어 캐릭터의 움직임과 기본 기술 사용 설정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쿨타임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발동 속도</a:t>
                      </a:r>
                      <a:r>
                        <a:rPr lang="en-US" altLang="ko-KR" sz="1200" b="1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406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각종 방패 구현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두가지 방패의 특수 능력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특수 스테이지에 등장할 </a:t>
                      </a:r>
                      <a:r>
                        <a:rPr lang="en-US" altLang="ko-KR" sz="1200" b="1"/>
                        <a:t>NPC</a:t>
                      </a:r>
                      <a:r>
                        <a:rPr lang="ko-KR" altLang="en-US" sz="1200" b="1"/>
                        <a:t>중 </a:t>
                      </a: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명과의 대화 구현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792271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3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적군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피격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랜덤 위치 생성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상태 지정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선공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대기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후퇴</a:t>
                      </a:r>
                      <a:r>
                        <a:rPr lang="en-US" altLang="ko-KR" sz="1200" b="1"/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아군의 피격 상태 구현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00214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4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메뉴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 스테이지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설정창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 스테이지에서 전투 스테이지로의 입장 구현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01455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5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추가 구현 </a:t>
                      </a:r>
                      <a:r>
                        <a:rPr lang="en-US" altLang="ko-KR" sz="1200" b="1"/>
                        <a:t>&amp;</a:t>
                      </a:r>
                    </a:p>
                    <a:p>
                      <a:pPr algn="ctr" latinLnBrk="1"/>
                      <a:r>
                        <a:rPr lang="ko-KR" altLang="en-US" sz="1200" b="1"/>
                        <a:t>중간점검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플레이어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개인 </a:t>
                      </a:r>
                      <a:r>
                        <a:rPr lang="en-US" altLang="ko-KR" sz="1200" b="1"/>
                        <a:t>UI, </a:t>
                      </a:r>
                      <a:r>
                        <a:rPr lang="ko-KR" altLang="en-US" sz="1200" b="1"/>
                        <a:t>적 체력바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일시정지 창 구현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부족한 부분들 체크 후 개선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3687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6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방패</a:t>
                      </a:r>
                      <a:r>
                        <a:rPr lang="en-US" altLang="ko-KR" sz="1200" b="1"/>
                        <a:t>, NPC </a:t>
                      </a:r>
                      <a:r>
                        <a:rPr lang="ko-KR" altLang="en-US" sz="1200" b="1"/>
                        <a:t>최종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특수 스테이지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주차에 구현했던 방패 </a:t>
                      </a: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종을 제외한 나머지 </a:t>
                      </a:r>
                      <a:r>
                        <a:rPr lang="en-US" altLang="ko-KR" sz="1200" b="1"/>
                        <a:t>8</a:t>
                      </a:r>
                      <a:r>
                        <a:rPr lang="ko-KR" altLang="en-US" sz="1200" b="1"/>
                        <a:t>종의 방패 특수능력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명의 </a:t>
                      </a:r>
                      <a:r>
                        <a:rPr lang="en-US" altLang="ko-KR" sz="1200" b="1"/>
                        <a:t>NPC</a:t>
                      </a:r>
                      <a:r>
                        <a:rPr lang="ko-KR" altLang="en-US" sz="1200" b="1"/>
                        <a:t>과의 상호작용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특수 스테이지 구현</a:t>
                      </a:r>
                      <a:r>
                        <a:rPr lang="en-US" altLang="ko-KR" sz="1200" b="1"/>
                        <a:t>(NPC </a:t>
                      </a:r>
                      <a:r>
                        <a:rPr lang="ko-KR" altLang="en-US" sz="1200" b="1"/>
                        <a:t>스테이지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특수 오브젝트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치유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방패</a:t>
                      </a:r>
                      <a:r>
                        <a:rPr lang="en-US" altLang="ko-KR" sz="1200" b="1"/>
                        <a:t>)</a:t>
                      </a:r>
                      <a:r>
                        <a:rPr lang="ko-KR" altLang="en-US" sz="1200" b="1"/>
                        <a:t> 스테이지</a:t>
                      </a:r>
                      <a:r>
                        <a:rPr lang="en-US" altLang="ko-KR" sz="1200" b="1"/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9841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7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적군 최종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자유로운 이동 구현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나머지 상태도 구현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공중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은신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지하</a:t>
                      </a:r>
                      <a:r>
                        <a:rPr lang="en-US" altLang="ko-KR" sz="1200" b="1"/>
                        <a:t>) 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보스의 패턴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보상 상자 구현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79309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8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홈스테이지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홈스테이지에 게임 종료시 획득할 수 있는 재화를 사용할 수 있는 </a:t>
                      </a:r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하드코어모드에 입장하게 해주는 </a:t>
                      </a:r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194577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9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시작과 종료 처리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밸런스 조절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세이브데이터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실제적인 게임 시작과 종료 처리 </a:t>
                      </a:r>
                      <a:r>
                        <a:rPr lang="en-US" altLang="ko-KR" sz="1200" b="1"/>
                        <a:t>/ </a:t>
                      </a:r>
                      <a:r>
                        <a:rPr lang="ko-KR" altLang="en-US" sz="1200" b="1"/>
                        <a:t>종료 전 스코어 합산 결과 화면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밸런스 조절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세이브데이터 처리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72438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마무리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1.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최종 점검 및 릴리즈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32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64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497</Words>
  <Application>Microsoft Office PowerPoint</Application>
  <PresentationFormat>와이드스크린</PresentationFormat>
  <Paragraphs>110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최한샘(2021158039)</dc:creator>
  <cp:lastModifiedBy>최한샘(2021158039)</cp:lastModifiedBy>
  <cp:revision>10</cp:revision>
  <dcterms:created xsi:type="dcterms:W3CDTF">2022-09-21T06:12:09Z</dcterms:created>
  <dcterms:modified xsi:type="dcterms:W3CDTF">2022-09-25T11:16:52Z</dcterms:modified>
</cp:coreProperties>
</file>